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sldIdLst>
    <p:sldId id="256" r:id="rId2"/>
    <p:sldId id="257" r:id="rId3"/>
    <p:sldId id="264" r:id="rId4"/>
    <p:sldId id="258" r:id="rId5"/>
    <p:sldId id="259" r:id="rId6"/>
    <p:sldId id="274" r:id="rId7"/>
    <p:sldId id="260" r:id="rId8"/>
    <p:sldId id="273" r:id="rId9"/>
    <p:sldId id="261" r:id="rId10"/>
    <p:sldId id="262" r:id="rId11"/>
    <p:sldId id="265" r:id="rId12"/>
    <p:sldId id="268" r:id="rId13"/>
    <p:sldId id="267" r:id="rId14"/>
    <p:sldId id="269" r:id="rId15"/>
    <p:sldId id="271" r:id="rId16"/>
    <p:sldId id="272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55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2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51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28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9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4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1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9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4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5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8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1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m.youtube.com/watch?v=PQV71INDaq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potQ8OYlmw&amp;authuser=0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B5AFBD-23C3-A160-71FD-3CC700D2D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t="3434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ED8B9-2543-9A72-9FA6-AA6E8B3B1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401" y="1066801"/>
            <a:ext cx="7272408" cy="2077328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OSHA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Safety in the clinic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Sacred Heart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28D49C-4B57-167F-F9C5-C0B462D97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988" y="4876803"/>
            <a:ext cx="5074022" cy="1257295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7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6A24C-640C-96BB-D0DA-B6A3D7E7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BF5A6-45CA-FEDE-595A-094DE4789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Toxic chemicals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22154-BC66-3421-9113-D46CAD522B8B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Bleach</a:t>
            </a:r>
          </a:p>
          <a:p>
            <a:pPr marL="285750" indent="-285750">
              <a:buFontTx/>
              <a:buChar char="-"/>
            </a:pPr>
            <a:r>
              <a:rPr lang="en-US" dirty="0"/>
              <a:t>Hand sanitizer</a:t>
            </a:r>
          </a:p>
          <a:p>
            <a:pPr marL="285750" indent="-285750">
              <a:buFontTx/>
              <a:buChar char="-"/>
            </a:pPr>
            <a:r>
              <a:rPr lang="en-US" dirty="0"/>
              <a:t>Phenol</a:t>
            </a:r>
          </a:p>
          <a:p>
            <a:pPr marL="285750" indent="-285750">
              <a:buFontTx/>
              <a:buChar char="-"/>
            </a:pPr>
            <a:r>
              <a:rPr lang="en-US" dirty="0"/>
              <a:t>Soap</a:t>
            </a:r>
          </a:p>
          <a:p>
            <a:pPr marL="285750" indent="-285750">
              <a:buFontTx/>
              <a:buChar char="-"/>
            </a:pPr>
            <a:r>
              <a:rPr lang="en-US" dirty="0"/>
              <a:t>Hot coffee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9AF4E6-2678-BA3D-B1BF-FB16D13D9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Bodily fluids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1936D-3B7A-3630-1FFF-B8702003A66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Blood</a:t>
            </a:r>
          </a:p>
          <a:p>
            <a:pPr marL="285750" indent="-285750">
              <a:buFontTx/>
              <a:buChar char="-"/>
            </a:pPr>
            <a:r>
              <a:rPr lang="en-US" dirty="0"/>
              <a:t>Urine </a:t>
            </a:r>
          </a:p>
          <a:p>
            <a:pPr marL="285750" indent="-285750">
              <a:buFontTx/>
              <a:buChar char="-"/>
            </a:pPr>
            <a:r>
              <a:rPr lang="en-US" dirty="0"/>
              <a:t>Stool</a:t>
            </a:r>
          </a:p>
          <a:p>
            <a:pPr marL="285750" indent="-285750">
              <a:buFontTx/>
              <a:buChar char="-"/>
            </a:pPr>
            <a:r>
              <a:rPr lang="en-US" dirty="0"/>
              <a:t>Other?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4CBFE6-7B34-F84E-6DE3-8145E504A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Medications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D52EB2-9EA5-E80A-5384-2C5EADF05943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Lots!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46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DF698-4DE5-10A7-9CFB-8CAB69BB2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850808"/>
            <a:ext cx="8825658" cy="3915510"/>
          </a:xfrm>
        </p:spPr>
        <p:txBody>
          <a:bodyPr/>
          <a:lstStyle/>
          <a:p>
            <a:r>
              <a:rPr lang="en-US" sz="16600" b="1" dirty="0"/>
              <a:t>  WATER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EFF80-918D-933A-E9CB-39024527F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63184"/>
            <a:ext cx="8825658" cy="1287623"/>
          </a:xfrm>
        </p:spPr>
        <p:txBody>
          <a:bodyPr/>
          <a:lstStyle/>
          <a:p>
            <a:r>
              <a:rPr lang="en-US" dirty="0"/>
              <a:t>For External Exposures (not ingestions)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skin, eyes, Lips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Think……</a:t>
            </a:r>
          </a:p>
        </p:txBody>
      </p:sp>
    </p:spTree>
    <p:extLst>
      <p:ext uri="{BB962C8B-B14F-4D97-AF65-F5344CB8AC3E}">
        <p14:creationId xmlns:p14="http://schemas.microsoft.com/office/powerpoint/2010/main" val="3117023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D0508-8F6C-4CF0-78CF-86D65E400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 Wash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D3FAE8-151E-A137-F1C2-CF1C148320D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20168-FCBD-50AC-99A5-7D4501E04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Use for 10-15 min</a:t>
            </a:r>
          </a:p>
          <a:p>
            <a:r>
              <a:rPr lang="en-US" dirty="0"/>
              <a:t>Currently in Room 2 but will be moved to lab as soon as maintenance fits it to sink</a:t>
            </a:r>
          </a:p>
        </p:txBody>
      </p:sp>
      <p:pic>
        <p:nvPicPr>
          <p:cNvPr id="5" name="IMG_4716 (4)">
            <a:hlinkClick r:id="" action="ppaction://media"/>
            <a:extLst>
              <a:ext uri="{FF2B5EF4-FFF2-40B4-BE49-F238E27FC236}">
                <a16:creationId xmlns:a16="http://schemas.microsoft.com/office/drawing/2014/main" id="{9A888D4D-DF9F-E067-E57B-175365EBC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8008" y="1143000"/>
            <a:ext cx="720745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4567D-3961-2D3A-9E7E-B0A37624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CDEED-B8B3-9D75-2A92-A2CE72FFC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exas Poison Center Network">
            <a:extLst>
              <a:ext uri="{FF2B5EF4-FFF2-40B4-BE49-F238E27FC236}">
                <a16:creationId xmlns:a16="http://schemas.microsoft.com/office/drawing/2014/main" id="{35035D7C-7FBD-3EFC-8ACF-11FCB0FA54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91" y="1629295"/>
            <a:ext cx="5163854" cy="434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5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80CBD-3E80-D83D-7646-2B768927E0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Medications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9BCA9-CE94-DBE4-DBE8-9532AF61EE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58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1B3B-0499-DFD9-554D-5FF397B5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063417"/>
            <a:ext cx="8825659" cy="1001358"/>
          </a:xfrm>
        </p:spPr>
        <p:txBody>
          <a:bodyPr/>
          <a:lstStyle/>
          <a:p>
            <a:r>
              <a:rPr lang="en-US" dirty="0"/>
              <a:t>Needlesticks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CD77A-47CE-CF00-2668-30B4BDF1A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Prevention: </a:t>
            </a:r>
          </a:p>
          <a:p>
            <a:r>
              <a:rPr lang="en-US" dirty="0"/>
              <a:t>Clean up when not distracted and ideally before the patient leaves</a:t>
            </a:r>
          </a:p>
          <a:p>
            <a:r>
              <a:rPr lang="en-US" dirty="0"/>
              <a:t>Do not recap needles</a:t>
            </a:r>
          </a:p>
          <a:p>
            <a:r>
              <a:rPr lang="en-US" dirty="0"/>
              <a:t>Notify Monica if problem with sharps box</a:t>
            </a:r>
          </a:p>
          <a:p>
            <a:r>
              <a:rPr lang="en-US" dirty="0"/>
              <a:t>Pay attention</a:t>
            </a:r>
          </a:p>
          <a:p>
            <a:r>
              <a:rPr lang="en-US" dirty="0"/>
              <a:t>Use proper PPE</a:t>
            </a:r>
          </a:p>
          <a:p>
            <a:r>
              <a:rPr lang="en-US" dirty="0"/>
              <a:t>Use proper injection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2403207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67BD9-33E5-F5ED-6E24-1B7E69D8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Needlesticks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E246C-9A82-5409-4CD8-34152A0A4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Use COPIOUS amounts of water (and soap) to clean site if needlestick occurs</a:t>
            </a:r>
          </a:p>
          <a:p>
            <a:r>
              <a:rPr lang="en-US" dirty="0"/>
              <a:t>Dress wound</a:t>
            </a:r>
          </a:p>
          <a:p>
            <a:r>
              <a:rPr lang="en-US" dirty="0"/>
              <a:t>Contact OSHA safety officer (Monica)</a:t>
            </a:r>
          </a:p>
          <a:p>
            <a:r>
              <a:rPr lang="en-US" dirty="0"/>
              <a:t>If Monica not present, charge nurse, medical director, or provider on site</a:t>
            </a:r>
          </a:p>
          <a:p>
            <a:r>
              <a:rPr lang="en-US" dirty="0"/>
              <a:t>Use National helpline for needle stick or HIV Needle stick RASP app to identify need for prophylaxis</a:t>
            </a:r>
          </a:p>
          <a:p>
            <a:r>
              <a:rPr lang="en-US" dirty="0"/>
              <a:t>Consider consulting with Occupational medicine to determine need for anti-retroviral </a:t>
            </a:r>
            <a:r>
              <a:rPr lang="en-US" dirty="0" err="1"/>
              <a:t>prophlaxis</a:t>
            </a:r>
            <a:endParaRPr lang="en-US" dirty="0"/>
          </a:p>
          <a:p>
            <a:r>
              <a:rPr lang="en-US" dirty="0"/>
              <a:t>Get labs patient and employee</a:t>
            </a:r>
          </a:p>
        </p:txBody>
      </p:sp>
    </p:spTree>
    <p:extLst>
      <p:ext uri="{BB962C8B-B14F-4D97-AF65-F5344CB8AC3E}">
        <p14:creationId xmlns:p14="http://schemas.microsoft.com/office/powerpoint/2010/main" val="4049746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2E4AC-8C2B-A152-9828-1010D51C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Emergencies</a:t>
            </a:r>
          </a:p>
        </p:txBody>
      </p:sp>
      <p:pic>
        <p:nvPicPr>
          <p:cNvPr id="6" name="Content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2F9A226-CAB1-F545-E0C2-F1BA5D5EF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5" y="1787723"/>
            <a:ext cx="5189538" cy="389215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301F1-B2C6-3E3B-DD13-EEC76756A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If for some reason, you cannot get out of the clinic or the danger is outside of the clinic</a:t>
            </a:r>
          </a:p>
          <a:p>
            <a:pPr marL="285750" indent="-285750">
              <a:buFontTx/>
              <a:buChar char="-"/>
            </a:pPr>
            <a:r>
              <a:rPr lang="en-US" dirty="0"/>
              <a:t>Pharmacy – panic button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Internal offices/rooms</a:t>
            </a:r>
          </a:p>
          <a:p>
            <a:pPr marL="285750" indent="-285750">
              <a:buFontTx/>
              <a:buChar char="-"/>
            </a:pPr>
            <a:r>
              <a:rPr lang="en-US" dirty="0"/>
              <a:t>Liz, Monica, exam room with phones</a:t>
            </a:r>
          </a:p>
          <a:p>
            <a:r>
              <a:rPr lang="en-US" dirty="0"/>
              <a:t>- Use the intercom to alert others and use to call 911</a:t>
            </a:r>
          </a:p>
        </p:txBody>
      </p:sp>
    </p:spTree>
    <p:extLst>
      <p:ext uri="{BB962C8B-B14F-4D97-AF65-F5344CB8AC3E}">
        <p14:creationId xmlns:p14="http://schemas.microsoft.com/office/powerpoint/2010/main" val="50402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7">
            <a:extLst>
              <a:ext uri="{FF2B5EF4-FFF2-40B4-BE49-F238E27FC236}">
                <a16:creationId xmlns:a16="http://schemas.microsoft.com/office/drawing/2014/main" id="{5B44741E-4F8A-4DC4-96E4-E4A2E555A8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FDC0C6-6677-4608-AE99-98D3C7BB1F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9">
              <a:extLst>
                <a:ext uri="{FF2B5EF4-FFF2-40B4-BE49-F238E27FC236}">
                  <a16:creationId xmlns:a16="http://schemas.microsoft.com/office/drawing/2014/main" id="{589982C5-DDA9-41E0-8CF5-F83999C1BC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E454F1-BC7B-4FC5-901F-84095FC678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11">
              <a:extLst>
                <a:ext uri="{FF2B5EF4-FFF2-40B4-BE49-F238E27FC236}">
                  <a16:creationId xmlns:a16="http://schemas.microsoft.com/office/drawing/2014/main" id="{E0BDA7F3-0D92-4CE5-B124-114C29D28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86F90B9-54A4-4A43-B853-11AA290E00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13">
              <a:extLst>
                <a:ext uri="{FF2B5EF4-FFF2-40B4-BE49-F238E27FC236}">
                  <a16:creationId xmlns:a16="http://schemas.microsoft.com/office/drawing/2014/main" id="{B5E538A9-6169-4720-88AE-7AE14BE802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9E5CEE5-D27F-4281-9293-590AD4163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FCAD798-DEC5-4392-90CE-C46AD6CE68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0" name="Rectangle 19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77BFBC-4FB8-4FE6-6680-B937F125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420" y="1370143"/>
            <a:ext cx="6391270" cy="415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To review: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 Fire safety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 Common clinic hazards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 Bodily fluids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 Needle sticks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2EDC4-D9C6-9AA4-06E7-3D3561DB3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861" y="1370143"/>
            <a:ext cx="2913091" cy="415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sz="4800" cap="all" dirty="0">
                <a:solidFill>
                  <a:schemeClr val="accent1"/>
                </a:solidFill>
              </a:rPr>
              <a:t>Goals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155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1897E-21E2-9794-D9F3-E68623270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safety: </a:t>
            </a:r>
            <a:br>
              <a:rPr lang="en-US" dirty="0"/>
            </a:br>
            <a:r>
              <a:rPr lang="en-US" dirty="0"/>
              <a:t>What should I do if I see a fire????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31AF9-0C33-D4F5-3BF6-C15AC4303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Options: </a:t>
            </a:r>
          </a:p>
          <a:p>
            <a:pPr marL="285750" indent="-285750">
              <a:buFontTx/>
              <a:buChar char="-"/>
            </a:pPr>
            <a:r>
              <a:rPr lang="en-US" dirty="0"/>
              <a:t>Try to put out the fire if possible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Escape (help yourself and patients if possible)</a:t>
            </a:r>
          </a:p>
          <a:p>
            <a:r>
              <a:rPr lang="en-US" dirty="0"/>
              <a:t>- Call 911 (after you have safely removed yourself from harm)</a:t>
            </a:r>
          </a:p>
        </p:txBody>
      </p:sp>
    </p:spTree>
    <p:extLst>
      <p:ext uri="{BB962C8B-B14F-4D97-AF65-F5344CB8AC3E}">
        <p14:creationId xmlns:p14="http://schemas.microsoft.com/office/powerpoint/2010/main" val="407266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D8BD2-44BD-7DD0-BBEC-DD1B02D2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Safety – Emergency escape routes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0DA19-7596-E702-0FE8-8147C4332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Exits</a:t>
            </a:r>
          </a:p>
        </p:txBody>
      </p:sp>
      <p:pic>
        <p:nvPicPr>
          <p:cNvPr id="13" name="Picture Placeholder 12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A87C0152-3AA0-AF74-2ED5-B325FE6241F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1055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4E66A0-3282-E9D8-CFAF-3AA29F9A748E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62500" lnSpcReduction="20000"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Front door </a:t>
            </a:r>
          </a:p>
          <a:p>
            <a:pPr marL="285750" indent="-285750">
              <a:buFontTx/>
              <a:buChar char="-"/>
            </a:pPr>
            <a:r>
              <a:rPr lang="en-US" dirty="0"/>
              <a:t>Emergency exit – front</a:t>
            </a:r>
          </a:p>
          <a:p>
            <a:pPr marL="285750" indent="-285750">
              <a:buFontTx/>
              <a:buChar char="-"/>
            </a:pPr>
            <a:r>
              <a:rPr lang="en-US" dirty="0"/>
              <a:t>Back door</a:t>
            </a:r>
          </a:p>
          <a:p>
            <a:pPr marL="285750" indent="-285750">
              <a:buFontTx/>
              <a:buChar char="-"/>
            </a:pPr>
            <a:r>
              <a:rPr lang="en-US" dirty="0"/>
              <a:t>Through dental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534216-1687-2201-3A17-96B5F7DC2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Windows</a:t>
            </a:r>
          </a:p>
        </p:txBody>
      </p:sp>
      <p:pic>
        <p:nvPicPr>
          <p:cNvPr id="15" name="Picture Placeholder 14" descr="A picture containing text, floor, person, wall&#10;&#10;Description automatically generated">
            <a:extLst>
              <a:ext uri="{FF2B5EF4-FFF2-40B4-BE49-F238E27FC236}">
                <a16:creationId xmlns:a16="http://schemas.microsoft.com/office/drawing/2014/main" id="{F060FE81-6EFA-3F4B-1881-65839B6AC5C7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10551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ED6A1F-481D-70FF-AE0A-2E896C9F1A8B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- Lobby, offices off lobby, break room, Exam rooms 1 and 2, dental office, dental clinic, dental lobby</a:t>
            </a:r>
          </a:p>
        </p:txBody>
      </p:sp>
      <p:pic>
        <p:nvPicPr>
          <p:cNvPr id="17" name="Picture Placeholder 16" descr="A picture containing indoor, wall, floor, bathroom&#10;&#10;Description automatically generated">
            <a:extLst>
              <a:ext uri="{FF2B5EF4-FFF2-40B4-BE49-F238E27FC236}">
                <a16:creationId xmlns:a16="http://schemas.microsoft.com/office/drawing/2014/main" id="{412607E6-24C0-3A93-7F27-085D2A71EDA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10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79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1F110C1-CAD9-675F-C83E-86239C6C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Fire Extinguisher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313BD2F-2C55-3713-85C2-E3D230537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https://m.youtube.com/watch?v=PQV71INDaqY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712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656C-CBF9-A5A8-10CD-E184E28A1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 hydrant</a:t>
            </a:r>
            <a:endParaRPr lang="en-US" dirty="0"/>
          </a:p>
        </p:txBody>
      </p:sp>
      <p:pic>
        <p:nvPicPr>
          <p:cNvPr id="6" name="Content Placeholder 5" descr="A picture containing text, indoor, gallery, several&#10;&#10;Description automatically generated">
            <a:extLst>
              <a:ext uri="{FF2B5EF4-FFF2-40B4-BE49-F238E27FC236}">
                <a16:creationId xmlns:a16="http://schemas.microsoft.com/office/drawing/2014/main" id="{DD0509C9-779A-79DC-95DE-D96FB7862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0043" y="1358106"/>
            <a:ext cx="5327651" cy="39957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51594-C8B8-A998-F228-75DF8D1B2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2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E9EBF-257A-6E17-7387-BA68CBAC6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ECF57-A00C-94E2-2A31-0341E8FAE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overload circuits</a:t>
            </a:r>
          </a:p>
          <a:p>
            <a:r>
              <a:rPr lang="en-US" dirty="0"/>
              <a:t>Turn off electrical devices when not in use</a:t>
            </a:r>
          </a:p>
          <a:p>
            <a:r>
              <a:rPr lang="en-US" dirty="0"/>
              <a:t>Report broken or damaged equipment immediately.</a:t>
            </a:r>
          </a:p>
          <a:p>
            <a:r>
              <a:rPr lang="en-US" dirty="0"/>
              <a:t>Don’t leave flammable items near plugs </a:t>
            </a:r>
          </a:p>
          <a:p>
            <a:pPr lvl="1"/>
            <a:r>
              <a:rPr lang="en-US" dirty="0"/>
              <a:t>Piles of papers near computers</a:t>
            </a:r>
          </a:p>
          <a:p>
            <a:pPr lvl="1"/>
            <a:r>
              <a:rPr lang="en-US" dirty="0"/>
              <a:t>Hand sanitizer near electrical cords/lights</a:t>
            </a:r>
          </a:p>
          <a:p>
            <a:pPr lvl="1"/>
            <a:r>
              <a:rPr lang="en-US" dirty="0"/>
              <a:t>Anything hot/warm/electrical near the oxygen tank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28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FB35F-074E-6718-F725-1D30158AB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fluid spills.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8AE2B-BDB1-D0AB-C762-441212ED3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Preview YouTube video Cleaning a Blood Body Fluid Spill</a:t>
            </a:r>
          </a:p>
          <a:p>
            <a:r>
              <a:rPr lang="en-US" dirty="0">
                <a:hlinkClick r:id="rId2"/>
              </a:rPr>
              <a:t>Cleaning a Blood Body Fluid Spill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5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2E80-7F8E-89EA-E553-F2052559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9CEC9-34AB-94D8-75A3-851CD7DA7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Toxic chemicals</a:t>
            </a:r>
          </a:p>
          <a:p>
            <a:r>
              <a:rPr lang="en-US" dirty="0"/>
              <a:t>Bodily fluids</a:t>
            </a:r>
          </a:p>
          <a:p>
            <a:r>
              <a:rPr lang="en-US" dirty="0"/>
              <a:t>Medications</a:t>
            </a:r>
          </a:p>
        </p:txBody>
      </p:sp>
      <p:pic>
        <p:nvPicPr>
          <p:cNvPr id="1026" name="Picture 2" descr="CdMKKu8OBXZlz3dFxdApuWLIGsMiUPzPOJys8VTblqE">
            <a:extLst>
              <a:ext uri="{FF2B5EF4-FFF2-40B4-BE49-F238E27FC236}">
                <a16:creationId xmlns:a16="http://schemas.microsoft.com/office/drawing/2014/main" id="{CEE4BAB4-4039-2322-BB56-490A6A6E99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76" y="1447800"/>
            <a:ext cx="508973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2808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3894</TotalTime>
  <Words>415</Words>
  <Application>Microsoft Office PowerPoint</Application>
  <PresentationFormat>Widescreen</PresentationFormat>
  <Paragraphs>79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Ion Boardroom</vt:lpstr>
      <vt:lpstr>OSHA Safety in the clinic  Sacred Heart 2022</vt:lpstr>
      <vt:lpstr>To review: - Fire safety - Common clinic hazards - Bodily fluids - Needle sticks</vt:lpstr>
      <vt:lpstr>Fire safety:  What should I do if I see a fire????</vt:lpstr>
      <vt:lpstr>Fire Safety – Emergency escape routes</vt:lpstr>
      <vt:lpstr>Using a Fire Extinguisher</vt:lpstr>
      <vt:lpstr>Fire hydrant</vt:lpstr>
      <vt:lpstr>Fire Tips</vt:lpstr>
      <vt:lpstr>Body fluid spills. </vt:lpstr>
      <vt:lpstr>Exposures</vt:lpstr>
      <vt:lpstr>Exposures</vt:lpstr>
      <vt:lpstr>  WATER</vt:lpstr>
      <vt:lpstr>Eye Wash</vt:lpstr>
      <vt:lpstr>Ingestions</vt:lpstr>
      <vt:lpstr>Medications   </vt:lpstr>
      <vt:lpstr>Needlesticks</vt:lpstr>
      <vt:lpstr>Needlesticks</vt:lpstr>
      <vt:lpstr>Other Emergencies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OSHA Safety in the clinic  Sacred Heart 2022</dc:title>
  <dc:creator>David Shifley</dc:creator>
  <cp:lastModifiedBy>Liz Burton-Garcia</cp:lastModifiedBy>
  <cp:revision>4</cp:revision>
  <dcterms:created xsi:type="dcterms:W3CDTF">2022-09-03T20:37:38Z</dcterms:created>
  <dcterms:modified xsi:type="dcterms:W3CDTF">2023-10-19T15:40:06Z</dcterms:modified>
</cp:coreProperties>
</file>