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6" r:id="rId3"/>
    <p:sldId id="260" r:id="rId4"/>
    <p:sldId id="261" r:id="rId5"/>
    <p:sldId id="268" r:id="rId6"/>
    <p:sldId id="267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8" r:id="rId15"/>
    <p:sldId id="275" r:id="rId16"/>
    <p:sldId id="279" r:id="rId17"/>
    <p:sldId id="276" r:id="rId18"/>
    <p:sldId id="280" r:id="rId19"/>
    <p:sldId id="281" r:id="rId20"/>
    <p:sldId id="282" r:id="rId21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64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6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8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FAFE00-D6E5-42DB-84A2-FE1F244CEC3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CBE2-2433-422B-B1BB-514D282D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5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A91A-9D60-29F7-F73D-4B8B5710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The Angry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775B-3418-CB59-0EFB-5BCC97F3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😡🤐😑😩🤬😤</a:t>
            </a:r>
          </a:p>
        </p:txBody>
      </p:sp>
    </p:spTree>
    <p:extLst>
      <p:ext uri="{BB962C8B-B14F-4D97-AF65-F5344CB8AC3E}">
        <p14:creationId xmlns:p14="http://schemas.microsoft.com/office/powerpoint/2010/main" val="196120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6D9C-A32C-8F27-7FC9-919CE100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3AF7FC-A23F-AA76-7C0F-6911B4205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42" y="1152983"/>
            <a:ext cx="6812598" cy="55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2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7BC1-26B5-8D34-19CC-5005B642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Understanding….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856C-9A79-DBEA-5696-32D8BC85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Lack of basic needs being met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Mental health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Trauma/PTSD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Previous bad experiences in health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Racism, inability to access care, poor care, incomplete treatment plans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dirty="0"/>
              <a:t>Fear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dirty="0"/>
              <a:t>Expectations not being met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dirty="0"/>
              <a:t>Medication/substance induced (steroids, alcohol, drugs)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dirty="0"/>
              <a:t>Medical issues (PMS, insomnia, hypoglycemia)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Grief</a:t>
            </a:r>
          </a:p>
        </p:txBody>
      </p:sp>
    </p:spTree>
    <p:extLst>
      <p:ext uri="{BB962C8B-B14F-4D97-AF65-F5344CB8AC3E}">
        <p14:creationId xmlns:p14="http://schemas.microsoft.com/office/powerpoint/2010/main" val="411437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B764-9DC3-A9F3-9566-0B7185802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FC0C4-38C0-44B8-657D-CA74136DB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 about some recent negative patient interactions……</a:t>
            </a:r>
          </a:p>
          <a:p>
            <a:r>
              <a:rPr lang="en-US" dirty="0"/>
              <a:t>	Symptoms/signs, words, reactions</a:t>
            </a:r>
          </a:p>
        </p:txBody>
      </p:sp>
    </p:spTree>
    <p:extLst>
      <p:ext uri="{BB962C8B-B14F-4D97-AF65-F5344CB8AC3E}">
        <p14:creationId xmlns:p14="http://schemas.microsoft.com/office/powerpoint/2010/main" val="197128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7160-96E4-D37B-4D9F-3F79DAEE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your own internal temperature….🌡️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88EC-67FB-AE12-A0E4-661E1363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patient’s anger, negative emotions, frustration etc</a:t>
            </a:r>
          </a:p>
          <a:p>
            <a:r>
              <a:rPr lang="en-US" dirty="0"/>
              <a:t>Take a deep breath</a:t>
            </a:r>
          </a:p>
          <a:p>
            <a:r>
              <a:rPr lang="en-US" dirty="0"/>
              <a:t>Think about your own feelings. What is your reaction internally???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0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4C4B-BA4D-A760-231D-7FF8CEDF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1056641"/>
            <a:ext cx="8825657" cy="3720740"/>
          </a:xfrm>
        </p:spPr>
        <p:txBody>
          <a:bodyPr/>
          <a:lstStyle/>
          <a:p>
            <a:r>
              <a:rPr lang="en-US" sz="7200" dirty="0"/>
              <a:t>Changing a negative  into a positive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17CB6-707F-8B14-0198-D4851DA7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68BB-4344-02AF-BD50-0A08020D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response…. 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Our Body language – calm, clear, professional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70A5-D438-C299-1ED9-05B8684F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 in a calm clear manner</a:t>
            </a:r>
          </a:p>
          <a:p>
            <a:r>
              <a:rPr lang="en-US" dirty="0"/>
              <a:t>Have neutral body position</a:t>
            </a:r>
          </a:p>
          <a:p>
            <a:r>
              <a:rPr lang="en-US" dirty="0"/>
              <a:t>Do not stare but maintain sincere eye contact</a:t>
            </a:r>
          </a:p>
          <a:p>
            <a:r>
              <a:rPr lang="en-US" dirty="0"/>
              <a:t>Personalize your self</a:t>
            </a:r>
          </a:p>
          <a:p>
            <a:r>
              <a:rPr lang="en-US" dirty="0"/>
              <a:t>Stay at the same height as the patient</a:t>
            </a:r>
          </a:p>
          <a:p>
            <a:r>
              <a:rPr lang="en-US" dirty="0"/>
              <a:t>Avoid sudden movements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CDE1-3DCC-9035-43F0-E53DA389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125" y="1148081"/>
            <a:ext cx="7999315" cy="2987040"/>
          </a:xfrm>
        </p:spPr>
        <p:txBody>
          <a:bodyPr/>
          <a:lstStyle/>
          <a:p>
            <a:r>
              <a:rPr lang="en-US" dirty="0"/>
              <a:t>Let us always meet each other with a smile, for the smile is the beginning of love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BBB8-954E-C0DC-1DD5-73CAA2DF7D6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930400" y="4622800"/>
            <a:ext cx="7279649" cy="19304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46DE-7547-5609-07F7-1EEF477D8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5303519"/>
            <a:ext cx="8825659" cy="723537"/>
          </a:xfrm>
        </p:spPr>
        <p:txBody>
          <a:bodyPr/>
          <a:lstStyle/>
          <a:p>
            <a:r>
              <a:rPr lang="en-US" dirty="0"/>
              <a:t>			-Mother Teresa</a:t>
            </a:r>
          </a:p>
        </p:txBody>
      </p:sp>
    </p:spTree>
    <p:extLst>
      <p:ext uri="{BB962C8B-B14F-4D97-AF65-F5344CB8AC3E}">
        <p14:creationId xmlns:p14="http://schemas.microsoft.com/office/powerpoint/2010/main" val="390984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C442-8D37-3028-F5B0-5ECDE953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F1A9-93E5-3F7F-CDB9-168989EE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the patient’s emotion</a:t>
            </a:r>
          </a:p>
          <a:p>
            <a:r>
              <a:rPr lang="en-US" dirty="0"/>
              <a:t>Acknowledge the patient’s grievance, frustration, problem</a:t>
            </a:r>
          </a:p>
          <a:p>
            <a:pPr lvl="1"/>
            <a:r>
              <a:rPr lang="en-US" dirty="0"/>
              <a:t>Try to understand the problem if you don’t</a:t>
            </a:r>
          </a:p>
          <a:p>
            <a:pPr marL="914400" lvl="2" indent="0">
              <a:buNone/>
            </a:pPr>
            <a:r>
              <a:rPr lang="en-US" dirty="0"/>
              <a:t>Ask a variety of questions</a:t>
            </a:r>
          </a:p>
          <a:p>
            <a:pPr marL="914400" lvl="2" indent="0">
              <a:buNone/>
            </a:pPr>
            <a:r>
              <a:rPr lang="en-US" dirty="0"/>
              <a:t>Repeat back what you think the patient’s concern is</a:t>
            </a:r>
          </a:p>
          <a:p>
            <a:pPr marL="914400" lvl="2" indent="0">
              <a:buNone/>
            </a:pPr>
            <a:r>
              <a:rPr lang="en-US" dirty="0"/>
              <a:t>Ask positive questions instead of negative ones</a:t>
            </a:r>
          </a:p>
          <a:p>
            <a:r>
              <a:rPr lang="en-US" dirty="0"/>
              <a:t>Shift the conversation to trying to solve the problem</a:t>
            </a:r>
          </a:p>
          <a:p>
            <a:r>
              <a:rPr lang="en-US" dirty="0"/>
              <a:t>Align your goals with the patient’s goals</a:t>
            </a:r>
          </a:p>
          <a:p>
            <a:r>
              <a:rPr lang="en-US" dirty="0"/>
              <a:t>Find ways to make small concessions</a:t>
            </a:r>
          </a:p>
          <a:p>
            <a:r>
              <a:rPr lang="en-US" dirty="0"/>
              <a:t>Know when to disengage</a:t>
            </a:r>
          </a:p>
          <a:p>
            <a:r>
              <a:rPr lang="en-US" dirty="0"/>
              <a:t>Get help</a:t>
            </a:r>
          </a:p>
        </p:txBody>
      </p:sp>
    </p:spTree>
    <p:extLst>
      <p:ext uri="{BB962C8B-B14F-4D97-AF65-F5344CB8AC3E}">
        <p14:creationId xmlns:p14="http://schemas.microsoft.com/office/powerpoint/2010/main" val="233538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3788-F330-50BB-E269-6948E676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Violent or Scary Patient</a:t>
            </a:r>
          </a:p>
        </p:txBody>
      </p:sp>
      <p:pic>
        <p:nvPicPr>
          <p:cNvPr id="4100" name="Picture 4" descr="angry">
            <a:extLst>
              <a:ext uri="{FF2B5EF4-FFF2-40B4-BE49-F238E27FC236}">
                <a16:creationId xmlns:a16="http://schemas.microsoft.com/office/drawing/2014/main" id="{8E3CDA04-5D09-53C2-AF08-FE1CA76D2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1377791"/>
            <a:ext cx="4998720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6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3E9A-F1F6-2A26-59EF-2CCA1F73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leave…..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AC27-3572-7952-91E3-B3C77E2B0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Increasingly violent</a:t>
            </a:r>
          </a:p>
          <a:p>
            <a:r>
              <a:rPr lang="en-US" dirty="0"/>
              <a:t>Inconsolable patient </a:t>
            </a:r>
          </a:p>
          <a:p>
            <a:r>
              <a:rPr lang="en-US" dirty="0"/>
              <a:t>Patient refuses to leave</a:t>
            </a:r>
          </a:p>
          <a:p>
            <a:r>
              <a:rPr lang="en-US" dirty="0"/>
              <a:t>Threatening violence</a:t>
            </a:r>
          </a:p>
          <a:p>
            <a:r>
              <a:rPr lang="en-US" dirty="0"/>
              <a:t>Actual violence</a:t>
            </a:r>
          </a:p>
        </p:txBody>
      </p:sp>
    </p:spTree>
    <p:extLst>
      <p:ext uri="{BB962C8B-B14F-4D97-AF65-F5344CB8AC3E}">
        <p14:creationId xmlns:p14="http://schemas.microsoft.com/office/powerpoint/2010/main" val="370999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C08A-BFE7-BCE9-3E2D-40A199659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Lucida Handwriting" panose="03010101010101010101" pitchFamily="66" charset="0"/>
              </a:rPr>
              <a:t>Love begins by taking care of the closest ones – the ones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675AC-7C0A-9AAC-A85B-DD613F094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Lucida Handwriting" panose="03010101010101010101" pitchFamily="66" charset="0"/>
              </a:rPr>
              <a:t>-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Lucida Handwriting" panose="03010101010101010101" pitchFamily="66" charset="0"/>
              </a:rPr>
              <a:t>Mother Teresa</a:t>
            </a:r>
          </a:p>
        </p:txBody>
      </p:sp>
    </p:spTree>
    <p:extLst>
      <p:ext uri="{BB962C8B-B14F-4D97-AF65-F5344CB8AC3E}">
        <p14:creationId xmlns:p14="http://schemas.microsoft.com/office/powerpoint/2010/main" val="65032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43DC-6BB4-0667-447F-2E9220C0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FED3-3998-4BD0-936D-DE31646F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 is to resolve the situation safely, without injury and keep everyone safe. Don’t worry about the repercussions. Don’t solve difficult problems on your own </a:t>
            </a:r>
            <a:r>
              <a:rPr lang="en-US"/>
              <a:t>if you need help</a:t>
            </a:r>
            <a:endParaRPr lang="en-US" dirty="0"/>
          </a:p>
          <a:p>
            <a:r>
              <a:rPr lang="en-US" dirty="0"/>
              <a:t>Using judgement</a:t>
            </a:r>
          </a:p>
          <a:p>
            <a:pPr lvl="1"/>
            <a:r>
              <a:rPr lang="en-US" dirty="0"/>
              <a:t>Get Liz, Monica, physician on site</a:t>
            </a:r>
          </a:p>
          <a:p>
            <a:pPr lvl="1"/>
            <a:r>
              <a:rPr lang="en-US" dirty="0"/>
              <a:t>Ask the patient to leave (either sit outside or leave the premises)</a:t>
            </a:r>
          </a:p>
          <a:p>
            <a:pPr lvl="1"/>
            <a:r>
              <a:rPr lang="en-US" dirty="0"/>
              <a:t>Call 911 (don’t be afraid to do this!)</a:t>
            </a:r>
          </a:p>
          <a:p>
            <a:pPr lvl="1"/>
            <a:r>
              <a:rPr lang="en-US" dirty="0"/>
              <a:t>Run away</a:t>
            </a:r>
          </a:p>
          <a:p>
            <a:pPr lvl="1"/>
            <a:r>
              <a:rPr lang="en-US" dirty="0"/>
              <a:t>Barricade yourself if you can’t flee</a:t>
            </a:r>
          </a:p>
          <a:p>
            <a:pPr lvl="1"/>
            <a:r>
              <a:rPr lang="en-US" dirty="0"/>
              <a:t>Help patients – only if possible to do this safely</a:t>
            </a:r>
          </a:p>
          <a:p>
            <a:pPr lvl="1"/>
            <a:r>
              <a:rPr lang="en-US" dirty="0"/>
              <a:t>Panic buttons</a:t>
            </a:r>
          </a:p>
          <a:p>
            <a:pPr lvl="1"/>
            <a:r>
              <a:rPr lang="en-US" dirty="0"/>
              <a:t>Use intercom to tell others (Code Purple, Code Silver, Code Red, Code Blue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9EEA-55FE-FF9A-CBFE-E583EF52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787400"/>
          </a:xfrm>
        </p:spPr>
        <p:txBody>
          <a:bodyPr/>
          <a:lstStyle/>
          <a:p>
            <a:r>
              <a:rPr lang="en-US" sz="6000" dirty="0"/>
              <a:t>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C8583-DDE5-642E-4501-76FB0CDDC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600960"/>
            <a:ext cx="8825659" cy="341884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800" dirty="0"/>
              <a:t>Understanding anger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Keeping the staff safe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Keeping the patient safe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Helping to have better patient experiences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Being God’s hands and feet in our community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7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11D9-4381-7AEF-0EC1-62CD30F2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919480"/>
          </a:xfrm>
        </p:spPr>
        <p:txBody>
          <a:bodyPr/>
          <a:lstStyle/>
          <a:p>
            <a:r>
              <a:rPr lang="en-US" sz="6600" dirty="0"/>
              <a:t>What is anger?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1E818-35F5-B696-DDAB-BB2785FFE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367280"/>
            <a:ext cx="8825659" cy="3652520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chemeClr val="tx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Anger is a negative emotional state that is generally accompanied by physiologic arousal and antagonistic thoughts directed toward a person or object viewed as the cause of an adverse event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8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3ACD-F706-2CD0-BD70-C9CE435B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Anger….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DA45B8-F865-E018-9788-ED216DEA7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2" y="1931828"/>
            <a:ext cx="8448555" cy="46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1086-31A8-2EC8-9E61-E6FAFFC5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E9DA-3C0B-04F1-F1C2-85639D2EB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Recognize anger</a:t>
            </a:r>
          </a:p>
          <a:p>
            <a:r>
              <a:rPr lang="en-US" sz="3600" dirty="0"/>
              <a:t>Empathize</a:t>
            </a:r>
          </a:p>
          <a:p>
            <a:r>
              <a:rPr lang="en-US" sz="3600" dirty="0"/>
              <a:t>Identify your own reactions</a:t>
            </a:r>
          </a:p>
          <a:p>
            <a:r>
              <a:rPr lang="en-US" sz="3600" dirty="0"/>
              <a:t>Think about some basic techniques to de-escalate</a:t>
            </a:r>
          </a:p>
          <a:p>
            <a:r>
              <a:rPr lang="en-US" sz="3600" dirty="0"/>
              <a:t>Learn how to be safe</a:t>
            </a:r>
          </a:p>
        </p:txBody>
      </p:sp>
    </p:spTree>
    <p:extLst>
      <p:ext uri="{BB962C8B-B14F-4D97-AF65-F5344CB8AC3E}">
        <p14:creationId xmlns:p14="http://schemas.microsoft.com/office/powerpoint/2010/main" val="191881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7815-00D7-4E13-9962-87F2F7720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Symptoms</a:t>
            </a:r>
            <a:br>
              <a:rPr lang="en-US" dirty="0"/>
            </a:b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Anger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9C86-0EC6-A571-33A0-44CF8DFE5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1DBD-1158-C494-DF98-2ACAAF6E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36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B23B-DCAD-A93F-26EF-100DB3A3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2720"/>
            <a:ext cx="8946541" cy="4805679"/>
          </a:xfrm>
        </p:spPr>
        <p:txBody>
          <a:bodyPr>
            <a:normAutofit/>
          </a:bodyPr>
          <a:lstStyle/>
          <a:p>
            <a:r>
              <a:rPr lang="en-US" dirty="0"/>
              <a:t>- External</a:t>
            </a:r>
          </a:p>
          <a:p>
            <a:pPr lvl="1"/>
            <a:r>
              <a:rPr lang="en-US" sz="2000" dirty="0"/>
              <a:t>-raised tone of voice 😤</a:t>
            </a:r>
          </a:p>
          <a:p>
            <a:pPr lvl="1"/>
            <a:r>
              <a:rPr lang="en-US" sz="2000" dirty="0"/>
              <a:t>-angry words 🤬</a:t>
            </a:r>
          </a:p>
          <a:p>
            <a:pPr lvl="1"/>
            <a:r>
              <a:rPr lang="en-US" sz="2000" dirty="0"/>
              <a:t>-red face 😡</a:t>
            </a:r>
          </a:p>
          <a:p>
            <a:pPr lvl="1"/>
            <a:r>
              <a:rPr lang="en-US" sz="2000" dirty="0"/>
              <a:t>-facial expressions 😩😑</a:t>
            </a:r>
          </a:p>
          <a:p>
            <a:pPr lvl="1"/>
            <a:r>
              <a:rPr lang="en-US" sz="2000" dirty="0"/>
              <a:t>Sweating 😓</a:t>
            </a:r>
          </a:p>
          <a:p>
            <a:pPr lvl="1"/>
            <a:endParaRPr lang="en-US" sz="2000" dirty="0"/>
          </a:p>
          <a:p>
            <a:r>
              <a:rPr lang="en-US" dirty="0"/>
              <a:t>Internally</a:t>
            </a:r>
          </a:p>
          <a:p>
            <a:pPr lvl="1"/>
            <a:r>
              <a:rPr lang="en-US" sz="2000" dirty="0"/>
              <a:t>Racing heart 💓</a:t>
            </a:r>
          </a:p>
          <a:p>
            <a:pPr lvl="1"/>
            <a:r>
              <a:rPr lang="en-US" sz="2000" dirty="0"/>
              <a:t>Inability to communicate clearly 😵‍💫</a:t>
            </a:r>
          </a:p>
          <a:p>
            <a:pPr lvl="1"/>
            <a:r>
              <a:rPr lang="en-US" sz="2000" dirty="0"/>
              <a:t>Muddled thoughts 🤯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1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FDB1-7F80-2D84-FCE8-5DE94684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65922"/>
          </a:xfrm>
        </p:spPr>
        <p:txBody>
          <a:bodyPr/>
          <a:lstStyle/>
          <a:p>
            <a:r>
              <a:rPr lang="en-US" sz="7200" dirty="0"/>
              <a:t>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649B-E206-5CDD-A597-D2C52A10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18640"/>
            <a:ext cx="8946541" cy="4429759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pPr marL="0" indent="0">
              <a:buNone/>
            </a:pPr>
            <a:r>
              <a:rPr lang="en-US" sz="5400" dirty="0"/>
              <a:t>The ability to understand and share the feelings of another</a:t>
            </a:r>
          </a:p>
        </p:txBody>
      </p:sp>
    </p:spTree>
    <p:extLst>
      <p:ext uri="{BB962C8B-B14F-4D97-AF65-F5344CB8AC3E}">
        <p14:creationId xmlns:p14="http://schemas.microsoft.com/office/powerpoint/2010/main" val="1878567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1840</TotalTime>
  <Words>539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</vt:lpstr>
      <vt:lpstr>Century Gothic</vt:lpstr>
      <vt:lpstr>Lucida Handwriting</vt:lpstr>
      <vt:lpstr>Wingdings</vt:lpstr>
      <vt:lpstr>Wingdings 3</vt:lpstr>
      <vt:lpstr>Ion</vt:lpstr>
      <vt:lpstr>The Angry Patient</vt:lpstr>
      <vt:lpstr>Love begins by taking care of the closest ones – the ones at home</vt:lpstr>
      <vt:lpstr>Goals</vt:lpstr>
      <vt:lpstr>What is anger?</vt:lpstr>
      <vt:lpstr>Anger….</vt:lpstr>
      <vt:lpstr>Why?</vt:lpstr>
      <vt:lpstr>Symptoms of  Anger</vt:lpstr>
      <vt:lpstr>PowerPoint Presentation</vt:lpstr>
      <vt:lpstr>Empathy</vt:lpstr>
      <vt:lpstr>PowerPoint Presentation</vt:lpstr>
      <vt:lpstr>Understanding….</vt:lpstr>
      <vt:lpstr>Examples…..</vt:lpstr>
      <vt:lpstr>Taking your own internal temperature….🌡️</vt:lpstr>
      <vt:lpstr>Changing a negative  into a positive</vt:lpstr>
      <vt:lpstr>Our response….   Our Body language – calm, clear, professional </vt:lpstr>
      <vt:lpstr>Let us always meet each other with a smile, for the smile is the beginning of love</vt:lpstr>
      <vt:lpstr>De-escalating</vt:lpstr>
      <vt:lpstr>The Violent or Scary Patient</vt:lpstr>
      <vt:lpstr>When to leave…..</vt:lpstr>
      <vt:lpstr>What to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Angry Patient</dc:title>
  <dc:creator>David Shifley</dc:creator>
  <cp:lastModifiedBy>David Shifley</cp:lastModifiedBy>
  <cp:revision>3</cp:revision>
  <cp:lastPrinted>2022-09-17T16:43:55Z</cp:lastPrinted>
  <dcterms:created xsi:type="dcterms:W3CDTF">2022-09-17T13:14:39Z</dcterms:created>
  <dcterms:modified xsi:type="dcterms:W3CDTF">2022-09-19T21:27:26Z</dcterms:modified>
</cp:coreProperties>
</file>